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56" r:id="rId5"/>
    <p:sldId id="259" r:id="rId6"/>
    <p:sldId id="258" r:id="rId7"/>
    <p:sldId id="260" r:id="rId8"/>
    <p:sldId id="309" r:id="rId9"/>
    <p:sldId id="310" r:id="rId10"/>
    <p:sldId id="304" r:id="rId11"/>
    <p:sldId id="305" r:id="rId12"/>
    <p:sldId id="306" r:id="rId13"/>
    <p:sldId id="257" r:id="rId14"/>
  </p:sldIdLst>
  <p:sldSz cx="9753600" cy="7315200"/>
  <p:notesSz cx="6858000" cy="9144000"/>
  <p:embeddedFontLst>
    <p:embeddedFont>
      <p:font typeface="Arimo Italics" panose="020B0604020202020204" charset="0"/>
      <p:regular r:id="rId16"/>
      <p: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Bold" panose="00000800000000000000" pitchFamily="2" charset="0"/>
      <p:regular r:id="rId22"/>
      <p:bold r:id="rId23"/>
      <p:italic r:id="rId24"/>
      <p:boldItalic r:id="rId25"/>
    </p:embeddedFont>
    <p:embeddedFont>
      <p:font typeface="Montserrat Light" panose="00000400000000000000" pitchFamily="2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740E83-E3AA-E0A5-F077-7672A5A1EBE2}" name="Suzanne de Abreu" initials="SA" userId="S::sabreu@onfe-rope.ca::174e5df5-5aed-4f05-bfcf-07c9b6722f8b" providerId="AD"/>
  <p188:author id="{3D201FF6-1ED0-3C2A-4338-42921504D7F4}" name="Robyn Lester" initials="RL" userId="S::rlester@onfe-rope.ca::435ad026-c253-4987-88b4-b3d0f3052f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B8A"/>
    <a:srgbClr val="6B1E7C"/>
    <a:srgbClr val="2AB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B837F4-33ED-4905-B48E-73587B2E193B}" v="4" dt="2025-08-11T18:15:07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89" autoAdjust="0"/>
  </p:normalViewPr>
  <p:slideViewPr>
    <p:cSldViewPr>
      <p:cViewPr varScale="1">
        <p:scale>
          <a:sx n="73" d="100"/>
          <a:sy n="73" d="100"/>
        </p:scale>
        <p:origin x="15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F037A-3A2C-A84C-B8E7-4F7BF7455622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1034-05A0-4C49-A155-73B1DF6FA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8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nfe-rope.ca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hyperlink" Target="https://sway.cloud.microsoft/gJEXJ1CLzJT7UCkV?ref=Link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22.jpe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943600"/>
            <a:ext cx="9766130" cy="379983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5399999">
            <a:off x="113277" y="-92908"/>
            <a:ext cx="3846621" cy="4048113"/>
          </a:xfrm>
          <a:custGeom>
            <a:avLst/>
            <a:gdLst/>
            <a:ahLst/>
            <a:cxnLst/>
            <a:rect l="l" t="t" r="r" b="b"/>
            <a:pathLst>
              <a:path w="3846621" h="4048113">
                <a:moveTo>
                  <a:pt x="0" y="0"/>
                </a:moveTo>
                <a:lnTo>
                  <a:pt x="3846620" y="0"/>
                </a:lnTo>
                <a:lnTo>
                  <a:pt x="3846620" y="4048112"/>
                </a:lnTo>
                <a:lnTo>
                  <a:pt x="0" y="40481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 flipH="1">
            <a:off x="0" y="829805"/>
            <a:ext cx="9766130" cy="5289829"/>
          </a:xfrm>
          <a:custGeom>
            <a:avLst/>
            <a:gdLst/>
            <a:ahLst/>
            <a:cxnLst/>
            <a:rect l="l" t="t" r="r" b="b"/>
            <a:pathLst>
              <a:path w="9753600" h="5288088">
                <a:moveTo>
                  <a:pt x="9753600" y="0"/>
                </a:moveTo>
                <a:lnTo>
                  <a:pt x="0" y="0"/>
                </a:lnTo>
                <a:lnTo>
                  <a:pt x="0" y="5288088"/>
                </a:lnTo>
                <a:lnTo>
                  <a:pt x="9753600" y="5288088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5"/>
            <a:stretch>
              <a:fillRect l="-4421" t="-33976" r="-44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400000">
            <a:off x="164504" y="-157735"/>
            <a:ext cx="2086794" cy="2415802"/>
          </a:xfrm>
          <a:custGeom>
            <a:avLst/>
            <a:gdLst/>
            <a:ahLst/>
            <a:cxnLst/>
            <a:rect l="l" t="t" r="r" b="b"/>
            <a:pathLst>
              <a:path w="2202441" h="2528110">
                <a:moveTo>
                  <a:pt x="0" y="0"/>
                </a:moveTo>
                <a:lnTo>
                  <a:pt x="2202441" y="0"/>
                </a:lnTo>
                <a:lnTo>
                  <a:pt x="2202441" y="2528109"/>
                </a:lnTo>
                <a:lnTo>
                  <a:pt x="0" y="252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6" name="Picture 15" descr="A black background with blue and purple text&#10;&#10;AI-generated content may be incorrect.">
            <a:extLst>
              <a:ext uri="{FF2B5EF4-FFF2-40B4-BE49-F238E27FC236}">
                <a16:creationId xmlns:a16="http://schemas.microsoft.com/office/drawing/2014/main" id="{6E14829B-9F0E-BB65-F796-F257F3715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53" y="441879"/>
            <a:ext cx="6678467" cy="17990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-10800000">
            <a:off x="0" y="1261245"/>
            <a:ext cx="9753600" cy="4852526"/>
          </a:xfrm>
          <a:custGeom>
            <a:avLst/>
            <a:gdLst/>
            <a:ahLst/>
            <a:cxnLst/>
            <a:rect l="l" t="t" r="r" b="b"/>
            <a:pathLst>
              <a:path w="9753600" h="4852526">
                <a:moveTo>
                  <a:pt x="0" y="0"/>
                </a:moveTo>
                <a:lnTo>
                  <a:pt x="9753600" y="0"/>
                </a:lnTo>
                <a:lnTo>
                  <a:pt x="9753600" y="4852526"/>
                </a:lnTo>
                <a:lnTo>
                  <a:pt x="0" y="4852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20" t="-43436" r="-35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31520" y="681846"/>
            <a:ext cx="8290560" cy="6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4"/>
              </a:lnSpc>
            </a:pPr>
            <a:r>
              <a:rPr lang="en-US" sz="4893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399999">
            <a:off x="162597" y="-162597"/>
            <a:ext cx="2031325" cy="2356520"/>
          </a:xfrm>
          <a:custGeom>
            <a:avLst/>
            <a:gdLst/>
            <a:ahLst/>
            <a:cxnLst/>
            <a:rect l="l" t="t" r="r" b="b"/>
            <a:pathLst>
              <a:path w="3846621" h="4048113">
                <a:moveTo>
                  <a:pt x="0" y="0"/>
                </a:moveTo>
                <a:lnTo>
                  <a:pt x="3846621" y="0"/>
                </a:lnTo>
                <a:lnTo>
                  <a:pt x="3846621" y="4048113"/>
                </a:lnTo>
                <a:lnTo>
                  <a:pt x="0" y="4048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89529" y="597850"/>
            <a:ext cx="867016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BENEFITS OF THE </a:t>
            </a:r>
            <a:br>
              <a:rPr lang="en-US" sz="36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lang="en-US" sz="36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SCHOOL BREAKFAST PROGRAM</a:t>
            </a:r>
            <a:endParaRPr lang="en-US" sz="3600" b="1" dirty="0">
              <a:solidFill>
                <a:srgbClr val="6B1E7C"/>
              </a:solidFill>
              <a:latin typeface="Montserrat Light" pitchFamily="2" charset="77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90311" y="-90310"/>
            <a:ext cx="1209329" cy="1389952"/>
          </a:xfrm>
          <a:custGeom>
            <a:avLst/>
            <a:gdLst/>
            <a:ahLst/>
            <a:cxnLst/>
            <a:rect l="l" t="t" r="r" b="b"/>
            <a:pathLst>
              <a:path w="2044199" h="2346469">
                <a:moveTo>
                  <a:pt x="0" y="0"/>
                </a:moveTo>
                <a:lnTo>
                  <a:pt x="2044199" y="0"/>
                </a:lnTo>
                <a:lnTo>
                  <a:pt x="2044199" y="2346469"/>
                </a:lnTo>
                <a:lnTo>
                  <a:pt x="0" y="2346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950960" y="4693426"/>
            <a:ext cx="802640" cy="1420345"/>
          </a:xfrm>
          <a:custGeom>
            <a:avLst/>
            <a:gdLst/>
            <a:ahLst/>
            <a:cxnLst/>
            <a:rect l="l" t="t" r="r" b="b"/>
            <a:pathLst>
              <a:path w="802640" h="1420345">
                <a:moveTo>
                  <a:pt x="0" y="0"/>
                </a:moveTo>
                <a:lnTo>
                  <a:pt x="802640" y="0"/>
                </a:lnTo>
                <a:lnTo>
                  <a:pt x="802640" y="1420345"/>
                </a:lnTo>
                <a:lnTo>
                  <a:pt x="0" y="14203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77877" b="-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1B408-BE1A-4366-14B0-803A9832F8CD}"/>
              </a:ext>
            </a:extLst>
          </p:cNvPr>
          <p:cNvSpPr txBox="1"/>
          <p:nvPr/>
        </p:nvSpPr>
        <p:spPr>
          <a:xfrm>
            <a:off x="702216" y="1866475"/>
            <a:ext cx="855747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Students demonstrate improved </a:t>
            </a:r>
            <a:r>
              <a:rPr lang="en-US" sz="1600" dirty="0" err="1">
                <a:latin typeface="Montserrat Light" pitchFamily="2" charset="77"/>
              </a:rPr>
              <a:t>behaviour</a:t>
            </a:r>
            <a:r>
              <a:rPr lang="en-US" sz="1600" dirty="0">
                <a:latin typeface="Montserrat Light" pitchFamily="2" charset="77"/>
              </a:rPr>
              <a:t>, concentration and academic performance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Supports food-insecure students in a stigma free environment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Provides bonding opportunity outside of the classroom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Creates a sense of belonging that can contribute to improved mental health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Provides staff and educators with another meaningful touchpoint with students</a:t>
            </a:r>
          </a:p>
          <a:p>
            <a:pPr marL="285750" indent="-285750">
              <a:buBlip>
                <a:blip r:embed="rId9"/>
              </a:buBlip>
            </a:pPr>
            <a:r>
              <a:rPr lang="en-US" sz="1600" dirty="0">
                <a:latin typeface="Montserrat Light" pitchFamily="2" charset="77"/>
              </a:rPr>
              <a:t>Fosters a sense of safety, stability and routine for students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15E319-79C5-557A-9AD9-CA581E335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4370" y="3842986"/>
            <a:ext cx="5544860" cy="22695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05867" y="5154032"/>
            <a:ext cx="547733" cy="969264"/>
          </a:xfrm>
          <a:custGeom>
            <a:avLst/>
            <a:gdLst/>
            <a:ahLst/>
            <a:cxnLst/>
            <a:rect l="l" t="t" r="r" b="b"/>
            <a:pathLst>
              <a:path w="547733" h="969264">
                <a:moveTo>
                  <a:pt x="0" y="0"/>
                </a:moveTo>
                <a:lnTo>
                  <a:pt x="547733" y="0"/>
                </a:lnTo>
                <a:lnTo>
                  <a:pt x="547733" y="969264"/>
                </a:lnTo>
                <a:lnTo>
                  <a:pt x="0" y="969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7877" b="-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399999">
            <a:off x="27704" y="-27704"/>
            <a:ext cx="1057778" cy="1113186"/>
          </a:xfrm>
          <a:custGeom>
            <a:avLst/>
            <a:gdLst/>
            <a:ahLst/>
            <a:cxnLst/>
            <a:rect l="l" t="t" r="r" b="b"/>
            <a:pathLst>
              <a:path w="1057778" h="1113186">
                <a:moveTo>
                  <a:pt x="0" y="0"/>
                </a:moveTo>
                <a:lnTo>
                  <a:pt x="1057778" y="0"/>
                </a:lnTo>
                <a:lnTo>
                  <a:pt x="1057778" y="1113186"/>
                </a:lnTo>
                <a:lnTo>
                  <a:pt x="0" y="1113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04392" y="767746"/>
            <a:ext cx="7132320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3"/>
              </a:lnSpc>
            </a:pPr>
            <a:r>
              <a:rPr lang="en-US" sz="2986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 OVERVIEW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77B844-5A2E-1229-CE7B-F3BD154CDE13}"/>
              </a:ext>
            </a:extLst>
          </p:cNvPr>
          <p:cNvSpPr txBox="1"/>
          <p:nvPr/>
        </p:nvSpPr>
        <p:spPr>
          <a:xfrm>
            <a:off x="844352" y="1352219"/>
            <a:ext cx="8361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>
                <a:latin typeface="Montserrat Light" pitchFamily="2" charset="77"/>
              </a:rPr>
              <a:t>The School Breakfast Program is funded by the </a:t>
            </a:r>
            <a:r>
              <a:rPr lang="en-US" sz="1920" b="1" dirty="0">
                <a:solidFill>
                  <a:schemeClr val="tx2">
                    <a:lumMod val="50000"/>
                  </a:schemeClr>
                </a:solidFill>
                <a:latin typeface="Montserrat Light" pitchFamily="2" charset="77"/>
              </a:rPr>
              <a:t>Ottawa Network for Education </a:t>
            </a:r>
            <a:r>
              <a:rPr lang="en-US" sz="1920" dirty="0">
                <a:solidFill>
                  <a:schemeClr val="tx2">
                    <a:lumMod val="50000"/>
                  </a:schemeClr>
                </a:solidFill>
                <a:latin typeface="Montserrat Light" pitchFamily="2" charset="77"/>
              </a:rPr>
              <a:t>(ONFE)</a:t>
            </a:r>
            <a:r>
              <a:rPr lang="en-US" sz="1920" dirty="0">
                <a:latin typeface="Montserrat Light" pitchFamily="2" charset="77"/>
              </a:rPr>
              <a:t>. We receive funding from the Ministry of Children, Community and Social Services (MCCSS), the National School Food Policy, City of Ottawa, corporate partners and individual donors.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F8D47-222B-9014-1ADD-3823A96E774F}"/>
              </a:ext>
            </a:extLst>
          </p:cNvPr>
          <p:cNvSpPr txBox="1"/>
          <p:nvPr/>
        </p:nvSpPr>
        <p:spPr>
          <a:xfrm>
            <a:off x="5845931" y="3102737"/>
            <a:ext cx="3155560" cy="1274195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20" b="1" dirty="0">
                <a:latin typeface="Montserrat" pitchFamily="2" charset="77"/>
              </a:rPr>
              <a:t>Food served must be compliant with the MCCSS Student Nutrition Guidelines.</a:t>
            </a:r>
          </a:p>
        </p:txBody>
      </p:sp>
      <p:pic>
        <p:nvPicPr>
          <p:cNvPr id="17" name="Picture 16" descr="A group of people wearing purple aprons&#10;&#10;AI-generated content may be incorrect.">
            <a:extLst>
              <a:ext uri="{FF2B5EF4-FFF2-40B4-BE49-F238E27FC236}">
                <a16:creationId xmlns:a16="http://schemas.microsoft.com/office/drawing/2014/main" id="{D5327193-0EA1-2620-13ED-B3A1AEE5D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2" y="1771659"/>
            <a:ext cx="4344603" cy="45069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330056-9EEE-20E0-0C91-5C2E4B9F526D}"/>
              </a:ext>
            </a:extLst>
          </p:cNvPr>
          <p:cNvSpPr txBox="1"/>
          <p:nvPr/>
        </p:nvSpPr>
        <p:spPr>
          <a:xfrm>
            <a:off x="5690790" y="4669168"/>
            <a:ext cx="33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 Light" pitchFamily="2" charset="77"/>
              </a:rPr>
              <a:t>Learn more at 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Montserrat Light" pitchFamily="2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www.onfe-rope.ca</a:t>
            </a:r>
            <a:endParaRPr lang="en-CA" dirty="0">
              <a:solidFill>
                <a:srgbClr val="7030A0"/>
              </a:solidFill>
              <a:latin typeface="Montserrat Light" pitchFamily="2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/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399999">
            <a:off x="64063" y="-64062"/>
            <a:ext cx="2445980" cy="2574105"/>
          </a:xfrm>
          <a:custGeom>
            <a:avLst/>
            <a:gdLst/>
            <a:ahLst/>
            <a:cxnLst/>
            <a:rect l="l" t="t" r="r" b="b"/>
            <a:pathLst>
              <a:path w="2445980" h="2574105">
                <a:moveTo>
                  <a:pt x="0" y="0"/>
                </a:moveTo>
                <a:lnTo>
                  <a:pt x="2445980" y="0"/>
                </a:lnTo>
                <a:lnTo>
                  <a:pt x="2445980" y="2574104"/>
                </a:lnTo>
                <a:lnTo>
                  <a:pt x="0" y="2574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43684" y="574524"/>
            <a:ext cx="8148320" cy="6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4"/>
              </a:lnSpc>
            </a:pPr>
            <a:r>
              <a:rPr lang="en-US" sz="4893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KEY ROLES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5400000">
            <a:off x="110359" y="-66988"/>
            <a:ext cx="1211909" cy="1391111"/>
          </a:xfrm>
          <a:custGeom>
            <a:avLst/>
            <a:gdLst/>
            <a:ahLst/>
            <a:cxnLst/>
            <a:rect l="l" t="t" r="r" b="b"/>
            <a:pathLst>
              <a:path w="1211909" h="1391111">
                <a:moveTo>
                  <a:pt x="0" y="0"/>
                </a:moveTo>
                <a:lnTo>
                  <a:pt x="1211909" y="0"/>
                </a:lnTo>
                <a:lnTo>
                  <a:pt x="1211909" y="1391111"/>
                </a:lnTo>
                <a:lnTo>
                  <a:pt x="0" y="1391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DDB8D-BE09-4EB1-97D0-BB1B16297CBD}"/>
              </a:ext>
            </a:extLst>
          </p:cNvPr>
          <p:cNvSpPr txBox="1"/>
          <p:nvPr/>
        </p:nvSpPr>
        <p:spPr>
          <a:xfrm>
            <a:off x="628328" y="1497747"/>
            <a:ext cx="6693782" cy="2868478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Program Coordinator: </a:t>
            </a:r>
            <a:r>
              <a:rPr lang="en-US" dirty="0">
                <a:solidFill>
                  <a:srgbClr val="000000"/>
                </a:solidFill>
                <a:latin typeface="Montserrat Light" pitchFamily="2" charset="77"/>
              </a:rPr>
              <a:t>School staff</a:t>
            </a:r>
            <a:r>
              <a:rPr lang="en-US" dirty="0">
                <a:latin typeface="Montserrat Light" pitchFamily="2" charset="77"/>
              </a:rPr>
              <a:t> or community member who looks after the daily operation of our nutrition program.</a:t>
            </a:r>
            <a:endParaRPr lang="en-US" b="1" dirty="0">
              <a:solidFill>
                <a:schemeClr val="tx2"/>
              </a:solidFill>
              <a:latin typeface="Montserrat Light" pitchFamily="2" charset="77"/>
            </a:endParaRPr>
          </a:p>
          <a:p>
            <a:endParaRPr lang="en-US" b="1" dirty="0">
              <a:solidFill>
                <a:schemeClr val="tx2"/>
              </a:solidFill>
              <a:latin typeface="Montserrat Light" pitchFamily="2" charset="77"/>
            </a:endParaRPr>
          </a:p>
          <a:p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In-School Team: </a:t>
            </a:r>
            <a:r>
              <a:rPr lang="en-US" dirty="0">
                <a:latin typeface="Montserrat Light" pitchFamily="2" charset="77"/>
              </a:rPr>
              <a:t>Staff and volunteers who assist the Program Coordinator with various tasks as needed.</a:t>
            </a:r>
          </a:p>
          <a:p>
            <a:endParaRPr lang="en-US" dirty="0">
              <a:latin typeface="Montserrat Light" pitchFamily="2" charset="77"/>
            </a:endParaRPr>
          </a:p>
          <a:p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Community Development Coordinator: </a:t>
            </a:r>
            <a:r>
              <a:rPr lang="en-US" dirty="0">
                <a:latin typeface="Montserrat Light" pitchFamily="2" charset="77"/>
              </a:rPr>
              <a:t>ONFE staff assigned to our school to ensure smooth </a:t>
            </a:r>
          </a:p>
          <a:p>
            <a:r>
              <a:rPr lang="en-US" dirty="0">
                <a:latin typeface="Montserrat Light" pitchFamily="2" charset="77"/>
              </a:rPr>
              <a:t>operation of our program.</a:t>
            </a:r>
            <a:endParaRPr lang="en-CA" dirty="0">
              <a:latin typeface="Montserrat Light" pitchFamily="2" charset="77"/>
            </a:endParaRPr>
          </a:p>
        </p:txBody>
      </p:sp>
      <p:pic>
        <p:nvPicPr>
          <p:cNvPr id="17" name="Picture 16" descr="A couple of women standing next to a table full of food&#10;&#10;AI-generated content may be incorrect.">
            <a:extLst>
              <a:ext uri="{FF2B5EF4-FFF2-40B4-BE49-F238E27FC236}">
                <a16:creationId xmlns:a16="http://schemas.microsoft.com/office/drawing/2014/main" id="{554CAAB7-760F-489A-A49B-10358BAEF9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18" y="1220189"/>
            <a:ext cx="5000440" cy="5000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26FEA-8D6F-B81A-ACB6-79FD4B0B2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3E601B5-7D95-FC0C-674F-95E9F8A7374B}"/>
              </a:ext>
            </a:extLst>
          </p:cNvPr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AE7DD45-C742-324E-AC76-6BFC9087C280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43EA6AA2-B080-F7CC-CD2D-B629DF29F20C}"/>
              </a:ext>
            </a:extLst>
          </p:cNvPr>
          <p:cNvSpPr/>
          <p:nvPr/>
        </p:nvSpPr>
        <p:spPr>
          <a:xfrm rot="5399999">
            <a:off x="-54353" y="54351"/>
            <a:ext cx="2046853" cy="1938149"/>
          </a:xfrm>
          <a:custGeom>
            <a:avLst/>
            <a:gdLst/>
            <a:ahLst/>
            <a:cxnLst/>
            <a:rect l="l" t="t" r="r" b="b"/>
            <a:pathLst>
              <a:path w="1057778" h="1113186">
                <a:moveTo>
                  <a:pt x="0" y="0"/>
                </a:moveTo>
                <a:lnTo>
                  <a:pt x="1057778" y="0"/>
                </a:lnTo>
                <a:lnTo>
                  <a:pt x="1057778" y="1113186"/>
                </a:lnTo>
                <a:lnTo>
                  <a:pt x="0" y="1113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D6097C-0E07-4FEA-FC28-6FDE44408167}"/>
              </a:ext>
            </a:extLst>
          </p:cNvPr>
          <p:cNvGrpSpPr/>
          <p:nvPr/>
        </p:nvGrpSpPr>
        <p:grpSpPr>
          <a:xfrm>
            <a:off x="3270523" y="489249"/>
            <a:ext cx="6139454" cy="5112568"/>
            <a:chOff x="2950897" y="432246"/>
            <a:chExt cx="5802526" cy="48284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42E170-C10C-828A-E05D-B4D2584FEC23}"/>
                </a:ext>
              </a:extLst>
            </p:cNvPr>
            <p:cNvGrpSpPr/>
            <p:nvPr/>
          </p:nvGrpSpPr>
          <p:grpSpPr>
            <a:xfrm>
              <a:off x="4197822" y="432246"/>
              <a:ext cx="3126444" cy="724680"/>
              <a:chOff x="2915003" y="750819"/>
              <a:chExt cx="3126444" cy="724680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03B4C79-C8A0-2B2D-3F81-A26F724CF25F}"/>
                  </a:ext>
                </a:extLst>
              </p:cNvPr>
              <p:cNvSpPr txBox="1"/>
              <p:nvPr/>
            </p:nvSpPr>
            <p:spPr>
              <a:xfrm>
                <a:off x="2915003" y="750819"/>
                <a:ext cx="3096469" cy="517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8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Snack Program</a:t>
                </a:r>
                <a:endParaRPr kumimoji="0" lang="en-CA" sz="2987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04A9934-2D14-796D-A341-80019345A704}"/>
                  </a:ext>
                </a:extLst>
              </p:cNvPr>
              <p:cNvSpPr txBox="1"/>
              <p:nvPr/>
            </p:nvSpPr>
            <p:spPr>
              <a:xfrm>
                <a:off x="2944978" y="1142655"/>
                <a:ext cx="3096469" cy="332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7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Students take </a:t>
                </a:r>
                <a:r>
                  <a:rPr kumimoji="0" lang="en-US" sz="1707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two</a:t>
                </a:r>
                <a:r>
                  <a:rPr kumimoji="0" lang="en-US" sz="1707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 items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BBDE32D-61F6-6CF5-8D90-51F9479706C2}"/>
                </a:ext>
              </a:extLst>
            </p:cNvPr>
            <p:cNvGrpSpPr/>
            <p:nvPr/>
          </p:nvGrpSpPr>
          <p:grpSpPr>
            <a:xfrm>
              <a:off x="2950897" y="2940492"/>
              <a:ext cx="5802526" cy="651428"/>
              <a:chOff x="1227023" y="3540391"/>
              <a:chExt cx="6689954" cy="819402"/>
            </a:xfrm>
            <a:solidFill>
              <a:schemeClr val="accent2"/>
            </a:solidFill>
          </p:grpSpPr>
          <p:sp>
            <p:nvSpPr>
              <p:cNvPr id="34" name="Flowchart: Terminator 2">
                <a:extLst>
                  <a:ext uri="{FF2B5EF4-FFF2-40B4-BE49-F238E27FC236}">
                    <a16:creationId xmlns:a16="http://schemas.microsoft.com/office/drawing/2014/main" id="{6CADB608-7EBD-3FDE-688A-4C0CD5227C64}"/>
                  </a:ext>
                </a:extLst>
              </p:cNvPr>
              <p:cNvSpPr/>
              <p:nvPr/>
            </p:nvSpPr>
            <p:spPr>
              <a:xfrm>
                <a:off x="1227023" y="3540392"/>
                <a:ext cx="1771122" cy="819401"/>
              </a:xfrm>
              <a:prstGeom prst="flowChartTerminator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FRUIT </a:t>
                </a:r>
                <a:r>
                  <a:rPr kumimoji="0" lang="en-US" sz="192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or</a:t>
                </a:r>
                <a:r>
                  <a:rPr kumimoji="0" lang="en-US" sz="19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 </a:t>
                </a:r>
                <a:r>
                  <a: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VEG</a:t>
                </a:r>
              </a:p>
            </p:txBody>
          </p:sp>
          <p:sp>
            <p:nvSpPr>
              <p:cNvPr id="35" name="Flowchart: Terminator 3">
                <a:extLst>
                  <a:ext uri="{FF2B5EF4-FFF2-40B4-BE49-F238E27FC236}">
                    <a16:creationId xmlns:a16="http://schemas.microsoft.com/office/drawing/2014/main" id="{A520D225-618E-8A31-AAE8-07120BF11127}"/>
                  </a:ext>
                </a:extLst>
              </p:cNvPr>
              <p:cNvSpPr/>
              <p:nvPr/>
            </p:nvSpPr>
            <p:spPr>
              <a:xfrm>
                <a:off x="3688775" y="3540391"/>
                <a:ext cx="1771122" cy="819401"/>
              </a:xfrm>
              <a:prstGeom prst="flowChartTerminator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WHOLE GRAIN</a:t>
                </a:r>
              </a:p>
            </p:txBody>
          </p:sp>
          <p:sp>
            <p:nvSpPr>
              <p:cNvPr id="36" name="Plus Sign 4">
                <a:extLst>
                  <a:ext uri="{FF2B5EF4-FFF2-40B4-BE49-F238E27FC236}">
                    <a16:creationId xmlns:a16="http://schemas.microsoft.com/office/drawing/2014/main" id="{2716AD04-A65D-A2C6-6F65-132316012ECE}"/>
                  </a:ext>
                </a:extLst>
              </p:cNvPr>
              <p:cNvSpPr/>
              <p:nvPr/>
            </p:nvSpPr>
            <p:spPr>
              <a:xfrm>
                <a:off x="3221129" y="3757765"/>
                <a:ext cx="244662" cy="255569"/>
              </a:xfrm>
              <a:prstGeom prst="mathPlus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lowchart: Terminator 5">
                <a:extLst>
                  <a:ext uri="{FF2B5EF4-FFF2-40B4-BE49-F238E27FC236}">
                    <a16:creationId xmlns:a16="http://schemas.microsoft.com/office/drawing/2014/main" id="{5E8527C1-2C1A-1DA9-DF96-3E31A993F7BF}"/>
                  </a:ext>
                </a:extLst>
              </p:cNvPr>
              <p:cNvSpPr/>
              <p:nvPr/>
            </p:nvSpPr>
            <p:spPr>
              <a:xfrm>
                <a:off x="6145855" y="3540391"/>
                <a:ext cx="1771122" cy="819401"/>
              </a:xfrm>
              <a:prstGeom prst="flowChartTerminator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PROTEIN</a:t>
                </a:r>
              </a:p>
            </p:txBody>
          </p:sp>
          <p:sp>
            <p:nvSpPr>
              <p:cNvPr id="38" name="Plus Sign 7">
                <a:extLst>
                  <a:ext uri="{FF2B5EF4-FFF2-40B4-BE49-F238E27FC236}">
                    <a16:creationId xmlns:a16="http://schemas.microsoft.com/office/drawing/2014/main" id="{7F754EB2-9EF6-13FC-D69A-5801038F857F}"/>
                  </a:ext>
                </a:extLst>
              </p:cNvPr>
              <p:cNvSpPr/>
              <p:nvPr/>
            </p:nvSpPr>
            <p:spPr>
              <a:xfrm>
                <a:off x="5680545" y="3746067"/>
                <a:ext cx="244662" cy="255569"/>
              </a:xfrm>
              <a:prstGeom prst="mathPlus">
                <a:avLst/>
              </a:prstGeom>
              <a:solidFill>
                <a:srgbClr val="60C2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6E8679-9DA8-DAFC-82AA-D6F546731A37}"/>
                </a:ext>
              </a:extLst>
            </p:cNvPr>
            <p:cNvGrpSpPr/>
            <p:nvPr/>
          </p:nvGrpSpPr>
          <p:grpSpPr>
            <a:xfrm>
              <a:off x="3900770" y="2138354"/>
              <a:ext cx="3902776" cy="735509"/>
              <a:chOff x="2617951" y="803379"/>
              <a:chExt cx="3902776" cy="73550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FFCE232-D60A-DA92-0961-C4EC924E3843}"/>
                  </a:ext>
                </a:extLst>
              </p:cNvPr>
              <p:cNvSpPr txBox="1"/>
              <p:nvPr/>
            </p:nvSpPr>
            <p:spPr>
              <a:xfrm>
                <a:off x="2617951" y="803379"/>
                <a:ext cx="3902776" cy="517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8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C250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Breakfast Program</a:t>
                </a:r>
                <a:endParaRPr kumimoji="0" lang="en-CA" sz="2987" b="1" i="0" u="none" strike="noStrike" kern="1200" cap="none" spc="0" normalizeH="0" baseline="0" noProof="0" dirty="0">
                  <a:ln>
                    <a:noFill/>
                  </a:ln>
                  <a:solidFill>
                    <a:srgbClr val="60C25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271D7D6-A41E-D93C-9434-FD83E4DBC9BD}"/>
                  </a:ext>
                </a:extLst>
              </p:cNvPr>
              <p:cNvSpPr txBox="1"/>
              <p:nvPr/>
            </p:nvSpPr>
            <p:spPr>
              <a:xfrm>
                <a:off x="3021107" y="1206044"/>
                <a:ext cx="3096469" cy="332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7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Students take </a:t>
                </a:r>
                <a:r>
                  <a:rPr kumimoji="0" lang="en-US" sz="1707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three</a:t>
                </a:r>
                <a:r>
                  <a:rPr kumimoji="0" lang="en-US" sz="1707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 items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B8A8E06-ADE2-0AEC-C44B-994F794CEBF5}"/>
                </a:ext>
              </a:extLst>
            </p:cNvPr>
            <p:cNvGrpSpPr/>
            <p:nvPr/>
          </p:nvGrpSpPr>
          <p:grpSpPr>
            <a:xfrm>
              <a:off x="3469688" y="3810988"/>
              <a:ext cx="4880976" cy="757102"/>
              <a:chOff x="-188570" y="2255038"/>
              <a:chExt cx="4880976" cy="75710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6399769-8B78-5EA6-803D-8CF802755515}"/>
                  </a:ext>
                </a:extLst>
              </p:cNvPr>
              <p:cNvSpPr txBox="1"/>
              <p:nvPr/>
            </p:nvSpPr>
            <p:spPr>
              <a:xfrm>
                <a:off x="645666" y="2255038"/>
                <a:ext cx="3096469" cy="517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8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Dual Program</a:t>
                </a:r>
                <a:endParaRPr kumimoji="0" lang="en-CA" sz="2987" b="1" i="0" u="none" strike="noStrike" kern="120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2746F1B-99D5-BD5B-8198-9A07B9C5870F}"/>
                  </a:ext>
                </a:extLst>
              </p:cNvPr>
              <p:cNvSpPr txBox="1"/>
              <p:nvPr/>
            </p:nvSpPr>
            <p:spPr>
              <a:xfrm>
                <a:off x="-188570" y="2679296"/>
                <a:ext cx="4880976" cy="332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7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Students have access to breakfast </a:t>
                </a:r>
                <a:r>
                  <a:rPr kumimoji="0" lang="en-US" sz="1707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and </a:t>
                </a:r>
                <a:r>
                  <a:rPr kumimoji="0" lang="en-US" sz="1707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snack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EB666A2-AE8B-1AD0-2A5B-51F65812038D}"/>
                </a:ext>
              </a:extLst>
            </p:cNvPr>
            <p:cNvGrpSpPr/>
            <p:nvPr/>
          </p:nvGrpSpPr>
          <p:grpSpPr>
            <a:xfrm>
              <a:off x="4016470" y="4609225"/>
              <a:ext cx="3671381" cy="651428"/>
              <a:chOff x="1227023" y="3540391"/>
              <a:chExt cx="4232875" cy="819402"/>
            </a:xfrm>
            <a:solidFill>
              <a:schemeClr val="accent4"/>
            </a:solidFill>
          </p:grpSpPr>
          <p:sp>
            <p:nvSpPr>
              <p:cNvPr id="27" name="Flowchart: Terminator 54">
                <a:extLst>
                  <a:ext uri="{FF2B5EF4-FFF2-40B4-BE49-F238E27FC236}">
                    <a16:creationId xmlns:a16="http://schemas.microsoft.com/office/drawing/2014/main" id="{E866B572-E887-C745-2266-1394671142AB}"/>
                  </a:ext>
                </a:extLst>
              </p:cNvPr>
              <p:cNvSpPr/>
              <p:nvPr/>
            </p:nvSpPr>
            <p:spPr>
              <a:xfrm>
                <a:off x="1227023" y="3540392"/>
                <a:ext cx="1771122" cy="81940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BREAKFAST</a:t>
                </a:r>
              </a:p>
            </p:txBody>
          </p:sp>
          <p:sp>
            <p:nvSpPr>
              <p:cNvPr id="28" name="Flowchart: Terminator 55">
                <a:extLst>
                  <a:ext uri="{FF2B5EF4-FFF2-40B4-BE49-F238E27FC236}">
                    <a16:creationId xmlns:a16="http://schemas.microsoft.com/office/drawing/2014/main" id="{B1CBCD74-79FB-3BE9-49AD-F8A8BF060F11}"/>
                  </a:ext>
                </a:extLst>
              </p:cNvPr>
              <p:cNvSpPr/>
              <p:nvPr/>
            </p:nvSpPr>
            <p:spPr>
              <a:xfrm>
                <a:off x="3688776" y="3540391"/>
                <a:ext cx="1771122" cy="81940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SNACK</a:t>
                </a:r>
              </a:p>
            </p:txBody>
          </p:sp>
          <p:sp>
            <p:nvSpPr>
              <p:cNvPr id="29" name="Plus Sign 56">
                <a:extLst>
                  <a:ext uri="{FF2B5EF4-FFF2-40B4-BE49-F238E27FC236}">
                    <a16:creationId xmlns:a16="http://schemas.microsoft.com/office/drawing/2014/main" id="{80296219-35A4-BB78-5A5E-E7891A5F65A3}"/>
                  </a:ext>
                </a:extLst>
              </p:cNvPr>
              <p:cNvSpPr/>
              <p:nvPr/>
            </p:nvSpPr>
            <p:spPr>
              <a:xfrm>
                <a:off x="3221129" y="3757765"/>
                <a:ext cx="244662" cy="255569"/>
              </a:xfrm>
              <a:prstGeom prst="mathPlu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6F3B859-149A-BC3A-B09D-FCE75BE98387}"/>
                </a:ext>
              </a:extLst>
            </p:cNvPr>
            <p:cNvGrpSpPr/>
            <p:nvPr/>
          </p:nvGrpSpPr>
          <p:grpSpPr>
            <a:xfrm>
              <a:off x="3774976" y="1271758"/>
              <a:ext cx="4154368" cy="651428"/>
              <a:chOff x="1227023" y="3540391"/>
              <a:chExt cx="4789730" cy="819402"/>
            </a:xfrm>
            <a:solidFill>
              <a:schemeClr val="accent1"/>
            </a:solidFill>
          </p:grpSpPr>
          <p:sp>
            <p:nvSpPr>
              <p:cNvPr id="24" name="Flowchart: Terminator 60">
                <a:extLst>
                  <a:ext uri="{FF2B5EF4-FFF2-40B4-BE49-F238E27FC236}">
                    <a16:creationId xmlns:a16="http://schemas.microsoft.com/office/drawing/2014/main" id="{1A42968F-0EAC-012D-9CE1-133F484ADC24}"/>
                  </a:ext>
                </a:extLst>
              </p:cNvPr>
              <p:cNvSpPr/>
              <p:nvPr/>
            </p:nvSpPr>
            <p:spPr>
              <a:xfrm>
                <a:off x="1227023" y="3540392"/>
                <a:ext cx="1771122" cy="81940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FRUIT </a:t>
                </a:r>
                <a:r>
                  <a:rPr kumimoji="0" lang="en-US" sz="192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or</a:t>
                </a:r>
                <a:r>
                  <a:rPr kumimoji="0" lang="en-US" sz="192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 </a:t>
                </a:r>
                <a:r>
                  <a: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VEG</a:t>
                </a:r>
              </a:p>
            </p:txBody>
          </p:sp>
          <p:sp>
            <p:nvSpPr>
              <p:cNvPr id="25" name="Flowchart: Terminator 61">
                <a:extLst>
                  <a:ext uri="{FF2B5EF4-FFF2-40B4-BE49-F238E27FC236}">
                    <a16:creationId xmlns:a16="http://schemas.microsoft.com/office/drawing/2014/main" id="{F4F0FDBC-3B7B-3B71-3A9D-CB30A343E280}"/>
                  </a:ext>
                </a:extLst>
              </p:cNvPr>
              <p:cNvSpPr/>
              <p:nvPr/>
            </p:nvSpPr>
            <p:spPr>
              <a:xfrm>
                <a:off x="3688776" y="3540391"/>
                <a:ext cx="2327977" cy="81940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WHOLE GRAIN </a:t>
                </a:r>
                <a:r>
                  <a:rPr kumimoji="0" lang="en-US" sz="15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or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Light" pitchFamily="2" charset="77"/>
                    <a:ea typeface="+mn-ea"/>
                    <a:cs typeface="+mn-cs"/>
                  </a:rPr>
                  <a:t>PROTEIN </a:t>
                </a:r>
              </a:p>
            </p:txBody>
          </p:sp>
          <p:sp>
            <p:nvSpPr>
              <p:cNvPr id="26" name="Plus Sign 62">
                <a:extLst>
                  <a:ext uri="{FF2B5EF4-FFF2-40B4-BE49-F238E27FC236}">
                    <a16:creationId xmlns:a16="http://schemas.microsoft.com/office/drawing/2014/main" id="{772B8630-A3C3-D2C4-C741-9282DC12E776}"/>
                  </a:ext>
                </a:extLst>
              </p:cNvPr>
              <p:cNvSpPr/>
              <p:nvPr/>
            </p:nvSpPr>
            <p:spPr>
              <a:xfrm>
                <a:off x="3221129" y="3757765"/>
                <a:ext cx="244662" cy="255569"/>
              </a:xfrm>
              <a:prstGeom prst="mathPlu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FC3F26FC-422C-0955-7159-A6A5477CE81D}"/>
              </a:ext>
            </a:extLst>
          </p:cNvPr>
          <p:cNvSpPr txBox="1">
            <a:spLocks/>
          </p:cNvSpPr>
          <p:nvPr/>
        </p:nvSpPr>
        <p:spPr>
          <a:xfrm>
            <a:off x="117755" y="766756"/>
            <a:ext cx="2928833" cy="247514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B1E7C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Three Program Types to Choose From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srgbClr val="6B1E7C"/>
              </a:solidFill>
              <a:effectLst/>
              <a:uLnTx/>
              <a:uFillTx/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957A4E-AC60-EF79-F5BD-866F9ED51FC3}"/>
              </a:ext>
            </a:extLst>
          </p:cNvPr>
          <p:cNvSpPr/>
          <p:nvPr/>
        </p:nvSpPr>
        <p:spPr>
          <a:xfrm>
            <a:off x="3006150" y="715706"/>
            <a:ext cx="48767" cy="312537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allout: Down Arrow 14">
            <a:extLst>
              <a:ext uri="{FF2B5EF4-FFF2-40B4-BE49-F238E27FC236}">
                <a16:creationId xmlns:a16="http://schemas.microsoft.com/office/drawing/2014/main" id="{4371BBBA-5B2A-62B8-AAA4-E536068E0977}"/>
              </a:ext>
            </a:extLst>
          </p:cNvPr>
          <p:cNvSpPr/>
          <p:nvPr/>
        </p:nvSpPr>
        <p:spPr>
          <a:xfrm>
            <a:off x="499720" y="4383006"/>
            <a:ext cx="2271083" cy="1904449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All food served must follow the nutrition guidelines as outlined by MCCSS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F911BB-4141-B173-FCBA-AA4EF80E8859}"/>
              </a:ext>
            </a:extLst>
          </p:cNvPr>
          <p:cNvSpPr txBox="1"/>
          <p:nvPr/>
        </p:nvSpPr>
        <p:spPr>
          <a:xfrm>
            <a:off x="302562" y="6416293"/>
            <a:ext cx="9260511" cy="71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5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*Whole grain items must list </a:t>
            </a: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whole grain as the first ingredient</a:t>
            </a: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sugar must be ≤ 8 g per 30g serving</a:t>
            </a: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*Any protein item (including processed cheese, </a:t>
            </a:r>
            <a:r>
              <a:rPr kumimoji="0" lang="en-US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flavoured</a:t>
            </a: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milk, yogurt etc.) </a:t>
            </a:r>
            <a:r>
              <a:rPr kumimoji="0" 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containing more than 11g of sugar per 100g are not permitted.</a:t>
            </a:r>
          </a:p>
        </p:txBody>
      </p:sp>
    </p:spTree>
    <p:extLst>
      <p:ext uri="{BB962C8B-B14F-4D97-AF65-F5344CB8AC3E}">
        <p14:creationId xmlns:p14="http://schemas.microsoft.com/office/powerpoint/2010/main" val="194225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B772-3851-C4AF-BB38-2F5E5441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CA300C5-C985-A75F-D650-675ACBB062E6}"/>
              </a:ext>
            </a:extLst>
          </p:cNvPr>
          <p:cNvGrpSpPr/>
          <p:nvPr/>
        </p:nvGrpSpPr>
        <p:grpSpPr>
          <a:xfrm>
            <a:off x="45235" y="5572574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A9E3495-8C18-E5E9-7DCA-87CDBCA41EF5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82755F07-9A4C-90BF-715C-4FADB45C4F64}"/>
              </a:ext>
            </a:extLst>
          </p:cNvPr>
          <p:cNvSpPr/>
          <p:nvPr/>
        </p:nvSpPr>
        <p:spPr>
          <a:xfrm>
            <a:off x="9205867" y="4550553"/>
            <a:ext cx="547733" cy="969264"/>
          </a:xfrm>
          <a:custGeom>
            <a:avLst/>
            <a:gdLst/>
            <a:ahLst/>
            <a:cxnLst/>
            <a:rect l="l" t="t" r="r" b="b"/>
            <a:pathLst>
              <a:path w="547733" h="969264">
                <a:moveTo>
                  <a:pt x="0" y="0"/>
                </a:moveTo>
                <a:lnTo>
                  <a:pt x="547733" y="0"/>
                </a:lnTo>
                <a:lnTo>
                  <a:pt x="547733" y="969264"/>
                </a:lnTo>
                <a:lnTo>
                  <a:pt x="0" y="969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7877" b="-1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A96F098-D677-E604-3F8E-73BBE9D00A13}"/>
              </a:ext>
            </a:extLst>
          </p:cNvPr>
          <p:cNvSpPr/>
          <p:nvPr/>
        </p:nvSpPr>
        <p:spPr>
          <a:xfrm rot="5399999">
            <a:off x="-182488" y="182488"/>
            <a:ext cx="2145432" cy="1780456"/>
          </a:xfrm>
          <a:custGeom>
            <a:avLst/>
            <a:gdLst/>
            <a:ahLst/>
            <a:cxnLst/>
            <a:rect l="l" t="t" r="r" b="b"/>
            <a:pathLst>
              <a:path w="1057778" h="1113186">
                <a:moveTo>
                  <a:pt x="0" y="0"/>
                </a:moveTo>
                <a:lnTo>
                  <a:pt x="1057778" y="0"/>
                </a:lnTo>
                <a:lnTo>
                  <a:pt x="1057778" y="1113186"/>
                </a:lnTo>
                <a:lnTo>
                  <a:pt x="0" y="1113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Terminator 3">
            <a:extLst>
              <a:ext uri="{FF2B5EF4-FFF2-40B4-BE49-F238E27FC236}">
                <a16:creationId xmlns:a16="http://schemas.microsoft.com/office/drawing/2014/main" id="{E4415B29-ADF7-1387-5FED-716601A839F7}"/>
              </a:ext>
            </a:extLst>
          </p:cNvPr>
          <p:cNvSpPr/>
          <p:nvPr/>
        </p:nvSpPr>
        <p:spPr>
          <a:xfrm>
            <a:off x="4507082" y="501487"/>
            <a:ext cx="3883594" cy="1272674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BREAKFAST CLUB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SIT-DOWN MEAL SERVED IN ONE LOCATION</a:t>
            </a:r>
          </a:p>
        </p:txBody>
      </p:sp>
      <p:sp>
        <p:nvSpPr>
          <p:cNvPr id="16" name="Flowchart: Terminator 9">
            <a:extLst>
              <a:ext uri="{FF2B5EF4-FFF2-40B4-BE49-F238E27FC236}">
                <a16:creationId xmlns:a16="http://schemas.microsoft.com/office/drawing/2014/main" id="{A2C72D6F-47C1-CC75-11D5-7EF4C77B7B94}"/>
              </a:ext>
            </a:extLst>
          </p:cNvPr>
          <p:cNvSpPr/>
          <p:nvPr/>
        </p:nvSpPr>
        <p:spPr>
          <a:xfrm>
            <a:off x="4537944" y="2189287"/>
            <a:ext cx="3883594" cy="1272674"/>
          </a:xfrm>
          <a:prstGeom prst="flowChartTerminator">
            <a:avLst/>
          </a:prstGeom>
          <a:solidFill>
            <a:srgbClr val="60C2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GRAB &amp;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STUDENTS GRAB THEIR FOOD FROM ONE OR TWO CENTRAL LOCATION(S)</a:t>
            </a:r>
          </a:p>
        </p:txBody>
      </p:sp>
      <p:sp>
        <p:nvSpPr>
          <p:cNvPr id="19" name="Flowchart: Terminator 11">
            <a:extLst>
              <a:ext uri="{FF2B5EF4-FFF2-40B4-BE49-F238E27FC236}">
                <a16:creationId xmlns:a16="http://schemas.microsoft.com/office/drawing/2014/main" id="{CC31E1B0-2A14-E289-D8BB-83717765F6A9}"/>
              </a:ext>
            </a:extLst>
          </p:cNvPr>
          <p:cNvSpPr/>
          <p:nvPr/>
        </p:nvSpPr>
        <p:spPr>
          <a:xfrm>
            <a:off x="4537944" y="3884774"/>
            <a:ext cx="3883594" cy="1272674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IN-CLASS BINS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BINS OF FOOD ARE DELIVERED TO CLASSROOMS FOR STUDENTS TO USE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C40BB76-E993-7FB2-6434-3800CA881823}"/>
              </a:ext>
            </a:extLst>
          </p:cNvPr>
          <p:cNvSpPr txBox="1">
            <a:spLocks/>
          </p:cNvSpPr>
          <p:nvPr/>
        </p:nvSpPr>
        <p:spPr>
          <a:xfrm>
            <a:off x="416614" y="417241"/>
            <a:ext cx="2827241" cy="33847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B1E7C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Flexible Delivery Models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B1E7C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to Suit Needs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srgbClr val="6B1E7C"/>
              </a:solidFill>
              <a:effectLst/>
              <a:uLnTx/>
              <a:uFillTx/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21" name="Callout: Down Arrow 14">
            <a:extLst>
              <a:ext uri="{FF2B5EF4-FFF2-40B4-BE49-F238E27FC236}">
                <a16:creationId xmlns:a16="http://schemas.microsoft.com/office/drawing/2014/main" id="{03A313C1-0D96-89B5-20CA-E9AE2B577935}"/>
              </a:ext>
            </a:extLst>
          </p:cNvPr>
          <p:cNvSpPr/>
          <p:nvPr/>
        </p:nvSpPr>
        <p:spPr>
          <a:xfrm>
            <a:off x="619945" y="3884774"/>
            <a:ext cx="2321023" cy="1800601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TIPS &amp; TRICKS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2FFB02-1159-60B6-482E-77F08D0B1C54}"/>
              </a:ext>
            </a:extLst>
          </p:cNvPr>
          <p:cNvSpPr/>
          <p:nvPr/>
        </p:nvSpPr>
        <p:spPr>
          <a:xfrm>
            <a:off x="3243855" y="650387"/>
            <a:ext cx="48767" cy="312537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9BB6C2-182D-2E3D-63C5-A959396901DA}"/>
              </a:ext>
            </a:extLst>
          </p:cNvPr>
          <p:cNvSpPr txBox="1"/>
          <p:nvPr/>
        </p:nvSpPr>
        <p:spPr>
          <a:xfrm>
            <a:off x="91479" y="5913423"/>
            <a:ext cx="9570642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5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*Some schools may choose a hybrid delivery model. For example: a central grab &amp; go station for the older grades but in-class bins for the kinder classes. With in-class bins, it’s important that teachers inform the Program Coordinator if there routinely isn’t enough food.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53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</a:b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*Create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a pleasant eating environment that encourages conversation and limits distractions. Ideally allow 20 minutes to eat, if possible.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5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FC86-6364-50A5-3A5E-36E91427B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03F67A8-1E85-ECA8-EDF3-44524E0FAA61}"/>
              </a:ext>
            </a:extLst>
          </p:cNvPr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039BF4D-2549-DA00-A6D1-742AF098F6CC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D5A9F21-2ED8-498D-6666-B7F2CF236995}"/>
              </a:ext>
            </a:extLst>
          </p:cNvPr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462C4AA-9D8B-7ABB-46EF-ADE4AD69F77C}"/>
                </a:ext>
              </a:extLst>
            </p:cNvPr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>
            <a:extLst>
              <a:ext uri="{FF2B5EF4-FFF2-40B4-BE49-F238E27FC236}">
                <a16:creationId xmlns:a16="http://schemas.microsoft.com/office/drawing/2014/main" id="{9FF84360-843A-0B8D-C9C7-76860C6C6631}"/>
              </a:ext>
            </a:extLst>
          </p:cNvPr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9F44526-0982-CE76-907A-94EFE5747CBB}"/>
              </a:ext>
            </a:extLst>
          </p:cNvPr>
          <p:cNvSpPr/>
          <p:nvPr/>
        </p:nvSpPr>
        <p:spPr>
          <a:xfrm rot="16200000">
            <a:off x="6218358" y="2577248"/>
            <a:ext cx="3038099" cy="4032386"/>
          </a:xfrm>
          <a:custGeom>
            <a:avLst/>
            <a:gdLst/>
            <a:ahLst/>
            <a:cxnLst/>
            <a:rect l="l" t="t" r="r" b="b"/>
            <a:pathLst>
              <a:path w="2445980" h="2574105">
                <a:moveTo>
                  <a:pt x="0" y="0"/>
                </a:moveTo>
                <a:lnTo>
                  <a:pt x="2445980" y="0"/>
                </a:lnTo>
                <a:lnTo>
                  <a:pt x="2445980" y="2574104"/>
                </a:lnTo>
                <a:lnTo>
                  <a:pt x="0" y="2574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C9E78B-809D-931D-B728-D2A7C12222A3}"/>
              </a:ext>
            </a:extLst>
          </p:cNvPr>
          <p:cNvSpPr txBox="1"/>
          <p:nvPr/>
        </p:nvSpPr>
        <p:spPr>
          <a:xfrm>
            <a:off x="599125" y="391100"/>
            <a:ext cx="8148320" cy="674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4"/>
              </a:lnSpc>
            </a:pPr>
            <a:r>
              <a:rPr lang="en-US" sz="4893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PROGRAM DETAILS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5024003-EE7A-6E94-BCAC-88871FD28F86}"/>
              </a:ext>
            </a:extLst>
          </p:cNvPr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3B26174-B3B3-D63E-FB3F-5D390E902F20}"/>
                </a:ext>
              </a:extLst>
            </p:cNvPr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256527E-F94F-411D-B608-AE2CEF01EF17}"/>
                </a:ext>
              </a:extLst>
            </p:cNvPr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089E3C5-A8D5-0439-D3E9-13BA3AE2B16F}"/>
              </a:ext>
            </a:extLst>
          </p:cNvPr>
          <p:cNvSpPr txBox="1"/>
          <p:nvPr/>
        </p:nvSpPr>
        <p:spPr>
          <a:xfrm>
            <a:off x="4843447" y="1472467"/>
            <a:ext cx="4350192" cy="1852815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</a:rPr>
              <a:t>Program Type: </a:t>
            </a:r>
          </a:p>
          <a:p>
            <a:r>
              <a:rPr lang="en-US" i="1" dirty="0">
                <a:latin typeface="Montserrat Light" pitchFamily="2" charset="77"/>
              </a:rPr>
              <a:t>[Select: Breakfast / Snack / Meal]</a:t>
            </a:r>
          </a:p>
          <a:p>
            <a:endParaRPr lang="en-US" sz="2000" i="1" dirty="0">
              <a:latin typeface="Montserrat Light" pitchFamily="2" charset="77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</a:rPr>
              <a:t>Delivery Model:</a:t>
            </a:r>
            <a:endParaRPr lang="en-US" sz="2000" b="1" dirty="0">
              <a:latin typeface="Montserrat" pitchFamily="2" charset="77"/>
            </a:endParaRPr>
          </a:p>
          <a:p>
            <a:r>
              <a:rPr lang="en-US" dirty="0">
                <a:latin typeface="Montserrat Light" pitchFamily="2" charset="77"/>
              </a:rPr>
              <a:t>[Select: Breakfast Club (Sit-Down / Grab &amp; Go / In-Class Bins]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35CA42-5869-8F7D-6E0D-7D9E4B2F5BC5}"/>
              </a:ext>
            </a:extLst>
          </p:cNvPr>
          <p:cNvSpPr txBox="1"/>
          <p:nvPr/>
        </p:nvSpPr>
        <p:spPr>
          <a:xfrm>
            <a:off x="694209" y="1152415"/>
            <a:ext cx="3896499" cy="2560701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</a:rPr>
              <a:t>Location: </a:t>
            </a:r>
          </a:p>
          <a:p>
            <a:r>
              <a:rPr lang="en-US" i="1" dirty="0">
                <a:solidFill>
                  <a:schemeClr val="tx2"/>
                </a:solidFill>
                <a:latin typeface="Montserrat Light" pitchFamily="2" charset="77"/>
              </a:rPr>
              <a:t>[</a:t>
            </a:r>
            <a:r>
              <a:rPr lang="en-US" i="1" dirty="0">
                <a:latin typeface="Montserrat Light" pitchFamily="2" charset="77"/>
              </a:rPr>
              <a:t>add in]</a:t>
            </a:r>
            <a:endParaRPr lang="en-US" dirty="0">
              <a:latin typeface="Montserrat Light" pitchFamily="2" charset="77"/>
            </a:endParaRPr>
          </a:p>
          <a:p>
            <a:endParaRPr lang="en-US" sz="2000" b="1" dirty="0">
              <a:solidFill>
                <a:schemeClr val="tx2"/>
              </a:solidFill>
              <a:latin typeface="Montserrat Light" pitchFamily="2" charset="77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</a:rPr>
              <a:t>Hours: </a:t>
            </a:r>
          </a:p>
          <a:p>
            <a:r>
              <a:rPr lang="en-US" i="1" dirty="0">
                <a:solidFill>
                  <a:schemeClr val="tx2"/>
                </a:solidFill>
                <a:latin typeface="Montserrat Light" pitchFamily="2" charset="77"/>
              </a:rPr>
              <a:t>[</a:t>
            </a:r>
            <a:r>
              <a:rPr lang="en-US" i="1" dirty="0">
                <a:latin typeface="Montserrat Light" pitchFamily="2" charset="77"/>
              </a:rPr>
              <a:t>start and end time]</a:t>
            </a:r>
          </a:p>
          <a:p>
            <a:endParaRPr lang="en-US" sz="2000" b="1" dirty="0">
              <a:latin typeface="Montserrat Light" pitchFamily="2" charset="77"/>
              <a:ea typeface="Calibri"/>
              <a:cs typeface="Calibri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Montserrat" pitchFamily="2" charset="77"/>
                <a:ea typeface="Calibri"/>
                <a:cs typeface="Calibri"/>
              </a:rPr>
              <a:t>Program Coordinator: </a:t>
            </a:r>
          </a:p>
          <a:p>
            <a:r>
              <a:rPr lang="en-US" i="1" dirty="0">
                <a:solidFill>
                  <a:schemeClr val="tx2"/>
                </a:solidFill>
                <a:latin typeface="Montserrat Light" pitchFamily="2" charset="77"/>
                <a:ea typeface="Calibri"/>
                <a:cs typeface="Calibri"/>
              </a:rPr>
              <a:t>[</a:t>
            </a:r>
            <a:r>
              <a:rPr lang="en-US" i="1" dirty="0">
                <a:latin typeface="Montserrat Light" pitchFamily="2" charset="77"/>
                <a:ea typeface="Calibri"/>
                <a:cs typeface="Calibri"/>
              </a:rPr>
              <a:t>add name]</a:t>
            </a:r>
            <a:endParaRPr lang="en-US" dirty="0">
              <a:latin typeface="Montserrat Light" pitchFamily="2" charset="77"/>
              <a:ea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CA3A13-D52C-ACB2-BEA4-ABC9C137A2B4}"/>
              </a:ext>
            </a:extLst>
          </p:cNvPr>
          <p:cNvGrpSpPr/>
          <p:nvPr/>
        </p:nvGrpSpPr>
        <p:grpSpPr>
          <a:xfrm>
            <a:off x="1053493" y="3732001"/>
            <a:ext cx="7461410" cy="2439962"/>
            <a:chOff x="845240" y="4212808"/>
            <a:chExt cx="7453520" cy="2645192"/>
          </a:xfrm>
        </p:grpSpPr>
        <p:pic>
          <p:nvPicPr>
            <p:cNvPr id="19" name="Picture 18" descr="A table with food on it&#10;&#10;AI-generated content may be incorrect.">
              <a:extLst>
                <a:ext uri="{FF2B5EF4-FFF2-40B4-BE49-F238E27FC236}">
                  <a16:creationId xmlns:a16="http://schemas.microsoft.com/office/drawing/2014/main" id="{9A64B786-37B1-BBF4-59A5-6B4726D5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404" y="4212808"/>
              <a:ext cx="2645192" cy="2645192"/>
            </a:xfrm>
            <a:prstGeom prst="rect">
              <a:avLst/>
            </a:prstGeom>
          </p:spPr>
        </p:pic>
        <p:pic>
          <p:nvPicPr>
            <p:cNvPr id="20" name="Picture 19" descr="A group of plastic containers with food&#10;&#10;AI-generated content may be incorrect.">
              <a:extLst>
                <a:ext uri="{FF2B5EF4-FFF2-40B4-BE49-F238E27FC236}">
                  <a16:creationId xmlns:a16="http://schemas.microsoft.com/office/drawing/2014/main" id="{F249B6BA-BC96-3357-8B0C-766C439AD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3568" y="4212808"/>
              <a:ext cx="2645192" cy="2645192"/>
            </a:xfrm>
            <a:prstGeom prst="rect">
              <a:avLst/>
            </a:prstGeom>
          </p:spPr>
        </p:pic>
        <p:pic>
          <p:nvPicPr>
            <p:cNvPr id="21" name="Picture 20" descr="A group of children sitting at a table&#10;&#10;AI-generated content may be incorrect.">
              <a:extLst>
                <a:ext uri="{FF2B5EF4-FFF2-40B4-BE49-F238E27FC236}">
                  <a16:creationId xmlns:a16="http://schemas.microsoft.com/office/drawing/2014/main" id="{D66EBD0E-0725-75AB-503C-588EC6BE7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40" y="4212808"/>
              <a:ext cx="2645192" cy="2645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25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0CA75-E928-A94C-C416-C7D99B0E6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9271751-9412-C90F-948B-D214BCB480E8}"/>
              </a:ext>
            </a:extLst>
          </p:cNvPr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A5BB6A4-CE90-14BD-7A54-C92DA7E19087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96C9727-565B-CDA1-5526-FC455640EC4E}"/>
              </a:ext>
            </a:extLst>
          </p:cNvPr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23281B9-63B5-2B7D-8C13-E99BCB6CB439}"/>
                </a:ext>
              </a:extLst>
            </p:cNvPr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>
            <a:extLst>
              <a:ext uri="{FF2B5EF4-FFF2-40B4-BE49-F238E27FC236}">
                <a16:creationId xmlns:a16="http://schemas.microsoft.com/office/drawing/2014/main" id="{DFDB1E1C-F4C7-6946-5BB4-C9615DF2CB3C}"/>
              </a:ext>
            </a:extLst>
          </p:cNvPr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0F68EC0-B894-49FE-CBF6-AC250BAFD26D}"/>
              </a:ext>
            </a:extLst>
          </p:cNvPr>
          <p:cNvSpPr/>
          <p:nvPr/>
        </p:nvSpPr>
        <p:spPr>
          <a:xfrm rot="5399999">
            <a:off x="98168" y="-98167"/>
            <a:ext cx="1440103" cy="1636440"/>
          </a:xfrm>
          <a:custGeom>
            <a:avLst/>
            <a:gdLst/>
            <a:ahLst/>
            <a:cxnLst/>
            <a:rect l="l" t="t" r="r" b="b"/>
            <a:pathLst>
              <a:path w="3846621" h="4048113">
                <a:moveTo>
                  <a:pt x="0" y="0"/>
                </a:moveTo>
                <a:lnTo>
                  <a:pt x="3846621" y="0"/>
                </a:lnTo>
                <a:lnTo>
                  <a:pt x="3846621" y="4048113"/>
                </a:lnTo>
                <a:lnTo>
                  <a:pt x="0" y="4048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AA81C7-64D4-0108-6A82-D6453FF8D8EC}"/>
              </a:ext>
            </a:extLst>
          </p:cNvPr>
          <p:cNvSpPr txBox="1"/>
          <p:nvPr/>
        </p:nvSpPr>
        <p:spPr>
          <a:xfrm>
            <a:off x="541718" y="457690"/>
            <a:ext cx="867016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TOGETHER, WE CAN HELP OUR STUDENTS THRIVE</a:t>
            </a:r>
            <a:endParaRPr lang="en-US" sz="3200" b="1" dirty="0">
              <a:solidFill>
                <a:srgbClr val="6B1E7C"/>
              </a:solidFill>
              <a:latin typeface="Montserrat Light" pitchFamily="2" charset="77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42E9C59-E9ED-573B-B1CE-3EF66D560336}"/>
              </a:ext>
            </a:extLst>
          </p:cNvPr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B481F88-4E73-C01A-63E7-8AD1CB1B3030}"/>
                </a:ext>
              </a:extLst>
            </p:cNvPr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037E678-3ACA-3A71-F332-CE35E38CF420}"/>
                </a:ext>
              </a:extLst>
            </p:cNvPr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8CB732B6-C1B3-1657-98C4-5BB3B0C6209A}"/>
              </a:ext>
            </a:extLst>
          </p:cNvPr>
          <p:cNvSpPr/>
          <p:nvPr/>
        </p:nvSpPr>
        <p:spPr>
          <a:xfrm rot="5400000">
            <a:off x="142408" y="-142405"/>
            <a:ext cx="991584" cy="1276400"/>
          </a:xfrm>
          <a:custGeom>
            <a:avLst/>
            <a:gdLst/>
            <a:ahLst/>
            <a:cxnLst/>
            <a:rect l="l" t="t" r="r" b="b"/>
            <a:pathLst>
              <a:path w="2044199" h="2346469">
                <a:moveTo>
                  <a:pt x="0" y="0"/>
                </a:moveTo>
                <a:lnTo>
                  <a:pt x="2044199" y="0"/>
                </a:lnTo>
                <a:lnTo>
                  <a:pt x="2044199" y="2346469"/>
                </a:lnTo>
                <a:lnTo>
                  <a:pt x="0" y="2346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37ECA-A622-3C58-7F22-4F7571194BF4}"/>
              </a:ext>
            </a:extLst>
          </p:cNvPr>
          <p:cNvSpPr txBox="1"/>
          <p:nvPr/>
        </p:nvSpPr>
        <p:spPr>
          <a:xfrm>
            <a:off x="327116" y="1461247"/>
            <a:ext cx="4766849" cy="459678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347" b="1" dirty="0">
                <a:solidFill>
                  <a:srgbClr val="355B8A"/>
                </a:solidFill>
                <a:latin typeface="Montserrat" pitchFamily="2" charset="77"/>
              </a:rPr>
              <a:t>Direct Support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09987-7F86-FCD2-2AB2-D5077A3E1141}"/>
              </a:ext>
            </a:extLst>
          </p:cNvPr>
          <p:cNvSpPr txBox="1"/>
          <p:nvPr/>
        </p:nvSpPr>
        <p:spPr>
          <a:xfrm>
            <a:off x="327118" y="1953122"/>
            <a:ext cx="5380916" cy="1149289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Supervise students during program hours</a:t>
            </a: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Assist with food preparation and clean-up</a:t>
            </a: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Help create a welcoming, positive eating environment</a:t>
            </a:r>
            <a:endParaRPr lang="en-US" sz="1707" dirty="0">
              <a:latin typeface="Montserrat Light" pitchFamily="2" charset="77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7EE7D-A8B2-501F-7E96-3E24DBA5A9CA}"/>
              </a:ext>
            </a:extLst>
          </p:cNvPr>
          <p:cNvSpPr txBox="1"/>
          <p:nvPr/>
        </p:nvSpPr>
        <p:spPr>
          <a:xfrm>
            <a:off x="348468" y="3148483"/>
            <a:ext cx="4766849" cy="459678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347" b="1" dirty="0">
                <a:solidFill>
                  <a:srgbClr val="355B8A"/>
                </a:solidFill>
                <a:latin typeface="Montserrat" pitchFamily="2" charset="77"/>
              </a:rPr>
              <a:t>Indirect Support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B65D01-6275-3AC7-3F07-855AA88C8A7E}"/>
              </a:ext>
            </a:extLst>
          </p:cNvPr>
          <p:cNvSpPr txBox="1"/>
          <p:nvPr/>
        </p:nvSpPr>
        <p:spPr>
          <a:xfrm>
            <a:off x="327116" y="3648344"/>
            <a:ext cx="5197756" cy="2200089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Inform your students that they have access to this program</a:t>
            </a: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Monitor food needs and communicate them to the Program Coordinator</a:t>
            </a: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Encourage students to volunteer with the program</a:t>
            </a:r>
            <a:endParaRPr lang="en-US" sz="1707" dirty="0">
              <a:latin typeface="Montserrat Light" pitchFamily="2" charset="77"/>
              <a:ea typeface="Calibri" panose="020F0502020204030204"/>
              <a:cs typeface="Calibri" panose="020F0502020204030204"/>
            </a:endParaRPr>
          </a:p>
          <a:p>
            <a:pPr marL="304810" indent="-304810">
              <a:buBlip>
                <a:blip r:embed="rId7"/>
              </a:buBlip>
            </a:pPr>
            <a:r>
              <a:rPr lang="en-US" sz="1707" dirty="0">
                <a:latin typeface="Montserrat Light" pitchFamily="2" charset="77"/>
              </a:rPr>
              <a:t>Share program information with parents and caregivers</a:t>
            </a:r>
            <a:endParaRPr lang="en-US" sz="1707" dirty="0">
              <a:latin typeface="Montserrat Light" pitchFamily="2" charset="77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1" name="Arrow: Pentagon 12">
            <a:extLst>
              <a:ext uri="{FF2B5EF4-FFF2-40B4-BE49-F238E27FC236}">
                <a16:creationId xmlns:a16="http://schemas.microsoft.com/office/drawing/2014/main" id="{8F8586CD-4659-EC89-BCAA-84D20626D179}"/>
              </a:ext>
            </a:extLst>
          </p:cNvPr>
          <p:cNvSpPr/>
          <p:nvPr/>
        </p:nvSpPr>
        <p:spPr>
          <a:xfrm flipH="1">
            <a:off x="5421082" y="1865397"/>
            <a:ext cx="4344039" cy="3328566"/>
          </a:xfrm>
          <a:prstGeom prst="homePlate">
            <a:avLst/>
          </a:prstGeom>
          <a:blipFill>
            <a:blip r:embed="rId8"/>
            <a:stretch>
              <a:fillRect l="-7900"/>
            </a:stretch>
          </a:blip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</p:spTree>
    <p:extLst>
      <p:ext uri="{BB962C8B-B14F-4D97-AF65-F5344CB8AC3E}">
        <p14:creationId xmlns:p14="http://schemas.microsoft.com/office/powerpoint/2010/main" val="2062278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BC112-5205-DE02-E216-44DA04FF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AFE85CC-53C8-49FE-F6DD-A60DCEB96205}"/>
              </a:ext>
            </a:extLst>
          </p:cNvPr>
          <p:cNvGrpSpPr/>
          <p:nvPr/>
        </p:nvGrpSpPr>
        <p:grpSpPr>
          <a:xfrm>
            <a:off x="0" y="6123296"/>
            <a:ext cx="9753600" cy="200287"/>
            <a:chOff x="0" y="0"/>
            <a:chExt cx="13004800" cy="26704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E670BD-8E89-B677-8A78-586A20726F96}"/>
                </a:ext>
              </a:extLst>
            </p:cNvPr>
            <p:cNvSpPr/>
            <p:nvPr/>
          </p:nvSpPr>
          <p:spPr>
            <a:xfrm>
              <a:off x="0" y="0"/>
              <a:ext cx="13004800" cy="267093"/>
            </a:xfrm>
            <a:custGeom>
              <a:avLst/>
              <a:gdLst/>
              <a:ahLst/>
              <a:cxnLst/>
              <a:rect l="l" t="t" r="r" b="b"/>
              <a:pathLst>
                <a:path w="13004800" h="267093">
                  <a:moveTo>
                    <a:pt x="0" y="0"/>
                  </a:moveTo>
                  <a:lnTo>
                    <a:pt x="13004800" y="0"/>
                  </a:lnTo>
                  <a:lnTo>
                    <a:pt x="13004800" y="267093"/>
                  </a:lnTo>
                  <a:lnTo>
                    <a:pt x="0" y="267093"/>
                  </a:lnTo>
                  <a:close/>
                </a:path>
              </a:pathLst>
            </a:custGeom>
            <a:solidFill>
              <a:srgbClr val="6B1F7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7E10C88-305F-B3EC-323E-C5DA4BE42AF3}"/>
              </a:ext>
            </a:extLst>
          </p:cNvPr>
          <p:cNvGrpSpPr/>
          <p:nvPr/>
        </p:nvGrpSpPr>
        <p:grpSpPr>
          <a:xfrm>
            <a:off x="357632" y="6220629"/>
            <a:ext cx="1032256" cy="1032256"/>
            <a:chOff x="0" y="0"/>
            <a:chExt cx="1376341" cy="13763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DB3F1F6-F765-CDC1-65E4-E1E3B067DD8E}"/>
                </a:ext>
              </a:extLst>
            </p:cNvPr>
            <p:cNvSpPr/>
            <p:nvPr/>
          </p:nvSpPr>
          <p:spPr>
            <a:xfrm>
              <a:off x="0" y="0"/>
              <a:ext cx="1376426" cy="1376426"/>
            </a:xfrm>
            <a:custGeom>
              <a:avLst/>
              <a:gdLst/>
              <a:ahLst/>
              <a:cxnLst/>
              <a:rect l="l" t="t" r="r" b="b"/>
              <a:pathLst>
                <a:path w="1376426" h="1376426">
                  <a:moveTo>
                    <a:pt x="0" y="688213"/>
                  </a:moveTo>
                  <a:cubicBezTo>
                    <a:pt x="0" y="308102"/>
                    <a:pt x="308102" y="0"/>
                    <a:pt x="688213" y="0"/>
                  </a:cubicBezTo>
                  <a:cubicBezTo>
                    <a:pt x="1068324" y="0"/>
                    <a:pt x="1376426" y="308102"/>
                    <a:pt x="1376426" y="688213"/>
                  </a:cubicBezTo>
                  <a:cubicBezTo>
                    <a:pt x="1376426" y="1068324"/>
                    <a:pt x="1068324" y="1376426"/>
                    <a:pt x="688213" y="1376426"/>
                  </a:cubicBezTo>
                  <a:cubicBezTo>
                    <a:pt x="308102" y="1376426"/>
                    <a:pt x="0" y="1068197"/>
                    <a:pt x="0" y="68821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 descr="Text  Description automatically generated">
            <a:extLst>
              <a:ext uri="{FF2B5EF4-FFF2-40B4-BE49-F238E27FC236}">
                <a16:creationId xmlns:a16="http://schemas.microsoft.com/office/drawing/2014/main" id="{2C5EE12E-B145-CA57-353D-EE9772AF007E}"/>
              </a:ext>
            </a:extLst>
          </p:cNvPr>
          <p:cNvSpPr/>
          <p:nvPr/>
        </p:nvSpPr>
        <p:spPr>
          <a:xfrm>
            <a:off x="263121" y="6123296"/>
            <a:ext cx="4032386" cy="1226923"/>
          </a:xfrm>
          <a:custGeom>
            <a:avLst/>
            <a:gdLst/>
            <a:ahLst/>
            <a:cxnLst/>
            <a:rect l="l" t="t" r="r" b="b"/>
            <a:pathLst>
              <a:path w="4032386" h="1226923">
                <a:moveTo>
                  <a:pt x="0" y="0"/>
                </a:moveTo>
                <a:lnTo>
                  <a:pt x="4032386" y="0"/>
                </a:lnTo>
                <a:lnTo>
                  <a:pt x="4032386" y="1226923"/>
                </a:lnTo>
                <a:lnTo>
                  <a:pt x="0" y="122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831C369-81EE-EE5E-7E56-20E44746638B}"/>
              </a:ext>
            </a:extLst>
          </p:cNvPr>
          <p:cNvSpPr/>
          <p:nvPr/>
        </p:nvSpPr>
        <p:spPr>
          <a:xfrm rot="5399999">
            <a:off x="162597" y="-162597"/>
            <a:ext cx="2031325" cy="2356520"/>
          </a:xfrm>
          <a:custGeom>
            <a:avLst/>
            <a:gdLst/>
            <a:ahLst/>
            <a:cxnLst/>
            <a:rect l="l" t="t" r="r" b="b"/>
            <a:pathLst>
              <a:path w="3846621" h="4048113">
                <a:moveTo>
                  <a:pt x="0" y="0"/>
                </a:moveTo>
                <a:lnTo>
                  <a:pt x="3846621" y="0"/>
                </a:lnTo>
                <a:lnTo>
                  <a:pt x="3846621" y="4048113"/>
                </a:lnTo>
                <a:lnTo>
                  <a:pt x="0" y="4048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518" b="-125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04C77E-867F-C035-888A-37C6D295270C}"/>
              </a:ext>
            </a:extLst>
          </p:cNvPr>
          <p:cNvSpPr txBox="1"/>
          <p:nvPr/>
        </p:nvSpPr>
        <p:spPr>
          <a:xfrm>
            <a:off x="570871" y="778444"/>
            <a:ext cx="867016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6B1F7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LET’S GET OUR STUDENTS INVOLVED TOO!</a:t>
            </a:r>
            <a:endParaRPr lang="en-US" sz="2800" b="1" dirty="0">
              <a:solidFill>
                <a:srgbClr val="6B1E7C"/>
              </a:solidFill>
              <a:latin typeface="Montserrat Light" pitchFamily="2" charset="77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F3979D3-D28F-CC2C-BB53-3597B13B583F}"/>
              </a:ext>
            </a:extLst>
          </p:cNvPr>
          <p:cNvGrpSpPr/>
          <p:nvPr/>
        </p:nvGrpSpPr>
        <p:grpSpPr>
          <a:xfrm>
            <a:off x="4673285" y="6334421"/>
            <a:ext cx="4690516" cy="804672"/>
            <a:chOff x="0" y="0"/>
            <a:chExt cx="6254021" cy="107289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1196033-E40C-BAD7-7642-6A1EE5BC1DA2}"/>
                </a:ext>
              </a:extLst>
            </p:cNvPr>
            <p:cNvSpPr/>
            <p:nvPr/>
          </p:nvSpPr>
          <p:spPr>
            <a:xfrm>
              <a:off x="0" y="0"/>
              <a:ext cx="6254024" cy="1072896"/>
            </a:xfrm>
            <a:custGeom>
              <a:avLst/>
              <a:gdLst/>
              <a:ahLst/>
              <a:cxnLst/>
              <a:rect l="l" t="t" r="r" b="b"/>
              <a:pathLst>
                <a:path w="6254024" h="1072896">
                  <a:moveTo>
                    <a:pt x="0" y="0"/>
                  </a:moveTo>
                  <a:lnTo>
                    <a:pt x="6254024" y="0"/>
                  </a:lnTo>
                  <a:lnTo>
                    <a:pt x="6254024" y="1072896"/>
                  </a:lnTo>
                  <a:lnTo>
                    <a:pt x="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F18C8F3-B61E-537F-2B8B-EB0D6C038462}"/>
                </a:ext>
              </a:extLst>
            </p:cNvPr>
            <p:cNvSpPr txBox="1"/>
            <p:nvPr/>
          </p:nvSpPr>
          <p:spPr>
            <a:xfrm>
              <a:off x="0" y="-9525"/>
              <a:ext cx="6254021" cy="108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An Ottawa where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all students thrive. </a:t>
              </a:r>
            </a:p>
            <a:p>
              <a:pPr algn="l">
                <a:lnSpc>
                  <a:spcPts val="1791"/>
                </a:lnSpc>
              </a:pPr>
              <a:r>
                <a:rPr lang="en-US" sz="1493" i="1">
                  <a:solidFill>
                    <a:srgbClr val="6C207F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Une ville d’Ottawa </a:t>
              </a:r>
              <a:r>
                <a:rPr lang="en-US" sz="1493" i="1">
                  <a:solidFill>
                    <a:srgbClr val="6B1F7C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où</a:t>
              </a:r>
              <a:r>
                <a:rPr lang="en-US" sz="1493" i="1">
                  <a:solidFill>
                    <a:srgbClr val="72C267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 </a:t>
              </a:r>
              <a:r>
                <a:rPr lang="en-US" sz="1493" i="1">
                  <a:solidFill>
                    <a:srgbClr val="2BBED8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tous les élèves s’épanouissent.</a:t>
              </a: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87A4DA40-DF97-8A58-4DA0-EE52C28F2051}"/>
              </a:ext>
            </a:extLst>
          </p:cNvPr>
          <p:cNvSpPr/>
          <p:nvPr/>
        </p:nvSpPr>
        <p:spPr>
          <a:xfrm rot="5400000">
            <a:off x="90311" y="-90310"/>
            <a:ext cx="1209329" cy="1389952"/>
          </a:xfrm>
          <a:custGeom>
            <a:avLst/>
            <a:gdLst/>
            <a:ahLst/>
            <a:cxnLst/>
            <a:rect l="l" t="t" r="r" b="b"/>
            <a:pathLst>
              <a:path w="2044199" h="2346469">
                <a:moveTo>
                  <a:pt x="0" y="0"/>
                </a:moveTo>
                <a:lnTo>
                  <a:pt x="2044199" y="0"/>
                </a:lnTo>
                <a:lnTo>
                  <a:pt x="2044199" y="2346469"/>
                </a:lnTo>
                <a:lnTo>
                  <a:pt x="0" y="2346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5979" r="-8089" b="-40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91C9ACC-461F-6B62-2F9B-179B5310E523}"/>
              </a:ext>
            </a:extLst>
          </p:cNvPr>
          <p:cNvSpPr/>
          <p:nvPr/>
        </p:nvSpPr>
        <p:spPr>
          <a:xfrm>
            <a:off x="8950960" y="4693426"/>
            <a:ext cx="802640" cy="1420345"/>
          </a:xfrm>
          <a:custGeom>
            <a:avLst/>
            <a:gdLst/>
            <a:ahLst/>
            <a:cxnLst/>
            <a:rect l="l" t="t" r="r" b="b"/>
            <a:pathLst>
              <a:path w="802640" h="1420345">
                <a:moveTo>
                  <a:pt x="0" y="0"/>
                </a:moveTo>
                <a:lnTo>
                  <a:pt x="802640" y="0"/>
                </a:lnTo>
                <a:lnTo>
                  <a:pt x="802640" y="1420345"/>
                </a:lnTo>
                <a:lnTo>
                  <a:pt x="0" y="14203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77877" b="-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65DC1-9F07-E417-621A-CDD107D27EE0}"/>
              </a:ext>
            </a:extLst>
          </p:cNvPr>
          <p:cNvSpPr txBox="1"/>
          <p:nvPr/>
        </p:nvSpPr>
        <p:spPr>
          <a:xfrm>
            <a:off x="287961" y="1560761"/>
            <a:ext cx="5164903" cy="406265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r>
              <a:rPr lang="en-US" sz="2000" b="1" dirty="0">
                <a:solidFill>
                  <a:srgbClr val="355B8A"/>
                </a:solidFill>
                <a:latin typeface="Montserrat" pitchFamily="2" charset="77"/>
              </a:rPr>
              <a:t>There’s lots students can do to help!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D25D32-E03D-83FE-E52C-8BB738C7F29A}"/>
              </a:ext>
            </a:extLst>
          </p:cNvPr>
          <p:cNvSpPr txBox="1"/>
          <p:nvPr/>
        </p:nvSpPr>
        <p:spPr>
          <a:xfrm>
            <a:off x="287961" y="1975771"/>
            <a:ext cx="6596785" cy="2166747"/>
          </a:xfrm>
          <a:prstGeom prst="rect">
            <a:avLst/>
          </a:prstGeom>
          <a:noFill/>
        </p:spPr>
        <p:txBody>
          <a:bodyPr wrap="square" lIns="97536" tIns="48768" rIns="97536" bIns="48768" rtlCol="0" anchor="t">
            <a:spAutoFit/>
          </a:bodyPr>
          <a:lstStyle/>
          <a:p>
            <a:pPr marL="304810" indent="-304810">
              <a:buBlip>
                <a:blip r:embed="rId9"/>
              </a:buBlip>
            </a:pPr>
            <a:r>
              <a:rPr lang="en-US" sz="1920" dirty="0">
                <a:latin typeface="Montserrat Light" pitchFamily="2" charset="77"/>
              </a:rPr>
              <a:t>Hand out snacks</a:t>
            </a:r>
          </a:p>
          <a:p>
            <a:pPr marL="304810" indent="-304810">
              <a:buBlip>
                <a:blip r:embed="rId9"/>
              </a:buBlip>
            </a:pPr>
            <a:r>
              <a:rPr lang="en-US" sz="1920" dirty="0">
                <a:latin typeface="Montserrat Light" pitchFamily="2" charset="77"/>
              </a:rPr>
              <a:t>Set and clean tables</a:t>
            </a:r>
          </a:p>
          <a:p>
            <a:pPr marL="304810" indent="-304810">
              <a:buBlip>
                <a:blip r:embed="rId9"/>
              </a:buBlip>
            </a:pPr>
            <a:r>
              <a:rPr lang="en-US" sz="1920" dirty="0">
                <a:latin typeface="Montserrat Light" pitchFamily="2" charset="77"/>
              </a:rPr>
              <a:t>Wash/rinse fruits and veggies</a:t>
            </a:r>
          </a:p>
          <a:p>
            <a:pPr marL="304810" indent="-304810">
              <a:buBlip>
                <a:blip r:embed="rId9"/>
              </a:buBlip>
            </a:pPr>
            <a:r>
              <a:rPr lang="en-US" sz="1920" dirty="0">
                <a:latin typeface="Montserrat Light" pitchFamily="2" charset="77"/>
              </a:rPr>
              <a:t>Portion out crackers/cereals</a:t>
            </a:r>
          </a:p>
          <a:p>
            <a:pPr marL="304810" indent="-304810">
              <a:buBlip>
                <a:blip r:embed="rId9"/>
              </a:buBlip>
            </a:pPr>
            <a:r>
              <a:rPr lang="en-US" sz="1920" dirty="0">
                <a:latin typeface="Montserrat Light" pitchFamily="2" charset="77"/>
              </a:rPr>
              <a:t>Count food items</a:t>
            </a:r>
          </a:p>
          <a:p>
            <a:pPr marL="304810" indent="-304810">
              <a:buBlip>
                <a:blip r:embed="rId9"/>
              </a:buBlip>
            </a:pPr>
            <a:r>
              <a:rPr lang="en-US" sz="1920" dirty="0">
                <a:latin typeface="Montserrat Light" pitchFamily="2" charset="77"/>
              </a:rPr>
              <a:t>Bin Program: pack and deliver bins</a:t>
            </a:r>
          </a:p>
          <a:p>
            <a:pPr marL="304810" indent="-304810">
              <a:buBlip>
                <a:blip r:embed="rId9"/>
              </a:buBlip>
            </a:pPr>
            <a:r>
              <a:rPr lang="en-US" sz="1920" dirty="0">
                <a:latin typeface="Montserrat Light" pitchFamily="2" charset="77"/>
              </a:rPr>
              <a:t>Grab &amp; Go: set-up station</a:t>
            </a:r>
            <a:endParaRPr lang="en-US" sz="1920" dirty="0">
              <a:latin typeface="Montserrat Light" pitchFamily="2" charset="77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FBC372-D4D1-023F-4D39-018BE565D3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6194"/>
          <a:stretch/>
        </p:blipFill>
        <p:spPr>
          <a:xfrm>
            <a:off x="5555907" y="1775798"/>
            <a:ext cx="3909732" cy="43398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  <a:softEdge rad="127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16D689-D605-7980-E35F-8187A539E61A}"/>
              </a:ext>
            </a:extLst>
          </p:cNvPr>
          <p:cNvSpPr txBox="1"/>
          <p:nvPr/>
        </p:nvSpPr>
        <p:spPr>
          <a:xfrm>
            <a:off x="326713" y="4340248"/>
            <a:ext cx="4947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6B1E7C"/>
                </a:solidFill>
                <a:latin typeface="Montserrat" pitchFamily="2" charset="77"/>
              </a:rPr>
              <a:t>When students help with the program, they gain confidence, a sense of responsibility, and a deeper connection to their school.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D8C32-FFC7-BAED-0765-00033A9826FD}"/>
              </a:ext>
            </a:extLst>
          </p:cNvPr>
          <p:cNvSpPr txBox="1"/>
          <p:nvPr/>
        </p:nvSpPr>
        <p:spPr>
          <a:xfrm>
            <a:off x="-684868" y="5368976"/>
            <a:ext cx="6712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Click </a:t>
            </a:r>
            <a:r>
              <a:rPr lang="en-US" b="1" dirty="0">
                <a:solidFill>
                  <a:schemeClr val="tx2"/>
                </a:solidFill>
                <a:latin typeface="Montserrat" pitchFamily="2" charset="77"/>
                <a:hlinkClick r:id="rId11"/>
              </a:rPr>
              <a:t>here</a:t>
            </a:r>
            <a:r>
              <a:rPr lang="en-US" b="1" dirty="0">
                <a:solidFill>
                  <a:schemeClr val="tx2"/>
                </a:solidFill>
                <a:latin typeface="Montserrat" pitchFamily="2" charset="77"/>
              </a:rPr>
              <a:t> for more ideas</a:t>
            </a:r>
            <a:endParaRPr lang="en-CA" b="1" dirty="0">
              <a:solidFill>
                <a:schemeClr val="tx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1712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ONFE PowerPoint 2025" id="{25BD88C5-A771-C645-B3DB-AA4335D493C6}" vid="{C67628FC-1A2A-E948-9FDF-9FA6B49258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66f865-a202-4a7c-b19e-2ba01d3788eb" xsi:nil="true"/>
    <lcf76f155ced4ddcb4097134ff3c332f xmlns="abb0a6bc-c2cd-4932-9cca-4d88e60c49f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8722B084E03A40B56AA4E77C3E3A71" ma:contentTypeVersion="19" ma:contentTypeDescription="Create a new document." ma:contentTypeScope="" ma:versionID="88f3520cea8682b7385b37f3548798d9">
  <xsd:schema xmlns:xsd="http://www.w3.org/2001/XMLSchema" xmlns:xs="http://www.w3.org/2001/XMLSchema" xmlns:p="http://schemas.microsoft.com/office/2006/metadata/properties" xmlns:ns2="2566f865-a202-4a7c-b19e-2ba01d3788eb" xmlns:ns3="abb0a6bc-c2cd-4932-9cca-4d88e60c49f4" targetNamespace="http://schemas.microsoft.com/office/2006/metadata/properties" ma:root="true" ma:fieldsID="0b100c5319985e6b5c5271c7ffe82015" ns2:_="" ns3:_="">
    <xsd:import namespace="2566f865-a202-4a7c-b19e-2ba01d3788eb"/>
    <xsd:import namespace="abb0a6bc-c2cd-4932-9cca-4d88e60c49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6f865-a202-4a7c-b19e-2ba01d3788e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9d7a0b8-b23f-4b5f-b159-6d09481bad82}" ma:internalName="TaxCatchAll" ma:showField="CatchAllData" ma:web="2566f865-a202-4a7c-b19e-2ba01d3788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0a6bc-c2cd-4932-9cca-4d88e60c49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60e0ef9-0e83-406e-ad13-f682febad2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1150E3-3E7D-42C2-84E3-0883B6775E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66A148-F689-4DC5-8F1F-84D67CC15C29}">
  <ds:schemaRefs>
    <ds:schemaRef ds:uri="http://schemas.microsoft.com/office/2006/metadata/properties"/>
    <ds:schemaRef ds:uri="http://schemas.microsoft.com/office/infopath/2007/PartnerControls"/>
    <ds:schemaRef ds:uri="2566f865-a202-4a7c-b19e-2ba01d3788eb"/>
    <ds:schemaRef ds:uri="abb0a6bc-c2cd-4932-9cca-4d88e60c49f4"/>
  </ds:schemaRefs>
</ds:datastoreItem>
</file>

<file path=customXml/itemProps3.xml><?xml version="1.0" encoding="utf-8"?>
<ds:datastoreItem xmlns:ds="http://schemas.openxmlformats.org/officeDocument/2006/customXml" ds:itemID="{079A8F20-FF59-4625-8E98-570CC81654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66f865-a202-4a7c-b19e-2ba01d3788eb"/>
    <ds:schemaRef ds:uri="abb0a6bc-c2cd-4932-9cca-4d88e60c49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743</Words>
  <Application>Microsoft Office PowerPoint</Application>
  <PresentationFormat>Custom</PresentationFormat>
  <Paragraphs>99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Tracy Noble</dc:creator>
  <cp:lastModifiedBy>Robyn Lester</cp:lastModifiedBy>
  <cp:revision>3</cp:revision>
  <dcterms:created xsi:type="dcterms:W3CDTF">2025-08-06T13:07:15Z</dcterms:created>
  <dcterms:modified xsi:type="dcterms:W3CDTF">2025-08-14T15:33:28Z</dcterms:modified>
  <dc:identifier>DAGsx_-7SQA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0x010100FE8722B084E03A40B56AA4E77C3E3A71</vt:lpwstr>
  </property>
  <property fmtid="{D5CDD505-2E9C-101B-9397-08002B2CF9AE}" pid="3" name="MediaServiceImageTags">
    <vt:lpwstr/>
  </property>
</Properties>
</file>